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94670" autoAdjust="0"/>
  </p:normalViewPr>
  <p:slideViewPr>
    <p:cSldViewPr snapToGrid="0">
      <p:cViewPr varScale="1">
        <p:scale>
          <a:sx n="84" d="100"/>
          <a:sy n="84" d="100"/>
        </p:scale>
        <p:origin x="-84" y="-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7.xlsx"/><Relationship Id="rId4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Плановые и фактические показатели исполнения бюджета </a:t>
            </a:r>
          </a:p>
          <a:p>
            <a:pPr>
              <a:defRPr sz="2200" b="1" i="0" u="none" strike="noStrike" kern="1200" cap="all" spc="5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 sz="2400" cap="none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7812516962876429E-2"/>
          <c:y val="9.2272348111985203E-2"/>
          <c:w val="0.88690122040768193"/>
          <c:h val="0.7876042330969951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0209582029420414E-2"/>
                  <c:y val="-6.1141310888962568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33</a:t>
                    </a:r>
                    <a:r>
                      <a:rPr lang="ru-RU" baseline="0" dirty="0" smtClean="0"/>
                      <a:t> 487,1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89F-4FEA-AF18-316F83FED607}"/>
                </c:ext>
              </c:extLst>
            </c:dLbl>
            <c:dLbl>
              <c:idx val="1"/>
              <c:layout>
                <c:manualLayout>
                  <c:x val="4.041916405884087E-2"/>
                  <c:y val="1.6304349570390054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34 298,9 </a:t>
                    </a:r>
                  </a:p>
                  <a:p>
                    <a:r>
                      <a:rPr lang="ru-RU" dirty="0"/>
                      <a:t>(</a:t>
                    </a:r>
                    <a:r>
                      <a:rPr lang="ru-RU" dirty="0" smtClean="0"/>
                      <a:t>102,4% </a:t>
                    </a:r>
                    <a:r>
                      <a:rPr lang="ru-RU" dirty="0"/>
                      <a:t>от плана)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89F-4FEA-AF18-316F83FED607}"/>
                </c:ext>
              </c:extLst>
            </c:dLbl>
            <c:dLbl>
              <c:idx val="2"/>
              <c:layout>
                <c:manualLayout>
                  <c:x val="1.7964072915040367E-2"/>
                  <c:y val="6.1141310888962568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68 680,2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89F-4FEA-AF18-316F83FED60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План 2023 года</c:v>
                </c:pt>
                <c:pt idx="1">
                  <c:v>Факт 2023 года</c:v>
                </c:pt>
                <c:pt idx="2">
                  <c:v>Факт 2022 года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25.8</c:v>
                </c:pt>
                <c:pt idx="1">
                  <c:v>26.2</c:v>
                </c:pt>
                <c:pt idx="2">
                  <c:v>24.9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89F-4FEA-AF18-316F83FED60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8173654944460782E-2"/>
                  <c:y val="-2.85326117481825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39 502,4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689F-4FEA-AF18-316F83FED607}"/>
                </c:ext>
              </c:extLst>
            </c:dLbl>
            <c:dLbl>
              <c:idx val="1"/>
              <c:layout>
                <c:manualLayout>
                  <c:x val="4.6032936844790942E-2"/>
                  <c:y val="-4.0760873925975039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35 177,8</a:t>
                    </a:r>
                  </a:p>
                  <a:p>
                    <a:r>
                      <a:rPr lang="ru-RU" dirty="0" smtClean="0"/>
                      <a:t>(89,1% </a:t>
                    </a:r>
                    <a:r>
                      <a:rPr lang="ru-RU" dirty="0"/>
                      <a:t>от плана)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689F-4FEA-AF18-316F83FED607}"/>
                </c:ext>
              </c:extLst>
            </c:dLbl>
            <c:dLbl>
              <c:idx val="2"/>
              <c:layout>
                <c:manualLayout>
                  <c:x val="4.8278445959170906E-2"/>
                  <c:y val="-4.48369613185725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70 119,1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689F-4FEA-AF18-316F83FED60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План 2023 года</c:v>
                </c:pt>
                <c:pt idx="1">
                  <c:v>Факт 2023 года</c:v>
                </c:pt>
                <c:pt idx="2">
                  <c:v>Факт 2022 года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30</c:v>
                </c:pt>
                <c:pt idx="1">
                  <c:v>28.8</c:v>
                </c:pt>
                <c:pt idx="2">
                  <c:v>21.7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689F-4FEA-AF18-316F83FED6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24339200"/>
        <c:axId val="72791680"/>
        <c:axId val="124260352"/>
      </c:bar3DChart>
      <c:catAx>
        <c:axId val="124339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791680"/>
        <c:crosses val="autoZero"/>
        <c:auto val="1"/>
        <c:lblAlgn val="ctr"/>
        <c:lblOffset val="100"/>
        <c:noMultiLvlLbl val="0"/>
      </c:catAx>
      <c:valAx>
        <c:axId val="72791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339200"/>
        <c:crosses val="autoZero"/>
        <c:crossBetween val="between"/>
      </c:valAx>
      <c:serAx>
        <c:axId val="124260352"/>
        <c:scaling>
          <c:orientation val="minMax"/>
        </c:scaling>
        <c:delete val="1"/>
        <c:axPos val="b"/>
        <c:majorTickMark val="none"/>
        <c:minorTickMark val="none"/>
        <c:tickLblPos val="nextTo"/>
        <c:crossAx val="72791680"/>
        <c:crosses val="autoZero"/>
      </c:ser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0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sz="3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Структура доходов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10-49ED-9C2F-10EE3AF4C172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10-49ED-9C2F-10EE3AF4C17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910-49ED-9C2F-10EE3AF4C172}"/>
              </c:ext>
            </c:extLst>
          </c:dPt>
          <c:dLbls>
            <c:dLbl>
              <c:idx val="0"/>
              <c:layout>
                <c:manualLayout>
                  <c:x val="-0.1717376148293964"/>
                  <c:y val="-0.24119297270823967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baseline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rPr>
                      <a:t>
58,8%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910-49ED-9C2F-10EE3AF4C172}"/>
                </c:ext>
              </c:extLst>
            </c:dLbl>
            <c:dLbl>
              <c:idx val="1"/>
              <c:layout>
                <c:manualLayout>
                  <c:x val="2.7248277559055119E-2"/>
                  <c:y val="9.2049044401737917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
38,8%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5980085930075647"/>
                      <c:h val="0.12719530467548568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4910-49ED-9C2F-10EE3AF4C172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2,4%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4910-49ED-9C2F-10EE3AF4C1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Безвозмездные</c:v>
                </c:pt>
                <c:pt idx="1">
                  <c:v>Налоговые</c:v>
                </c:pt>
                <c:pt idx="2">
                  <c:v>Неналоговые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">
                  <c:v>20170.7</c:v>
                </c:pt>
                <c:pt idx="1">
                  <c:v>13312.1</c:v>
                </c:pt>
                <c:pt idx="2">
                  <c:v>816.1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910-49ED-9C2F-10EE3AF4C172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676-470F-A3E9-2825973E7E3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676-470F-A3E9-2825973E7E3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676-470F-A3E9-2825973E7E3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Акцизы</c:v>
                </c:pt>
                <c:pt idx="1">
                  <c:v>НДФЛ</c:v>
                </c:pt>
                <c:pt idx="2">
                  <c:v>Налоги на имущество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3620.1</c:v>
                </c:pt>
                <c:pt idx="1">
                  <c:v>5904.2</c:v>
                </c:pt>
                <c:pt idx="2">
                  <c:v>3787.7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676-470F-A3E9-2825973E7E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994539871360471E-2"/>
          <c:y val="7.7037728871200209E-3"/>
          <c:w val="0.8454982529558478"/>
          <c:h val="0.5481794121611831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99E-45ED-AC9F-844058F9101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99E-45ED-AC9F-844058F9101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Доходы от использования имущества, находящегося 
в муниципальной собственности
</c:v>
                </c:pt>
                <c:pt idx="1">
                  <c:v>Доходы от оказания платных услуг (работ) и компенсации затрат государства</c:v>
                </c:pt>
                <c:pt idx="2">
                  <c:v>Инициативные платежи</c:v>
                </c:pt>
                <c:pt idx="3">
                  <c:v>Государственная пошлина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570.1</c:v>
                </c:pt>
                <c:pt idx="1">
                  <c:v>52.1</c:v>
                </c:pt>
                <c:pt idx="2">
                  <c:v>181</c:v>
                </c:pt>
                <c:pt idx="3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99E-45ED-AC9F-844058F910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213794004354568E-2"/>
          <c:y val="0.43236086487045594"/>
          <c:w val="0.95533162578080999"/>
          <c:h val="0.56763913512954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522135997391857"/>
          <c:y val="0.16748694869708977"/>
          <c:w val="0.79667753299494382"/>
          <c:h val="0.5854105559575768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533-4AB8-B2BA-5058F66853B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533-4AB8-B2BA-5058F66853B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533-4AB8-B2BA-5058F66853B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533-4AB8-B2BA-5058F66853B9}"/>
              </c:ext>
            </c:extLst>
          </c:dPt>
          <c:dLbls>
            <c:dLbl>
              <c:idx val="0"/>
              <c:layout>
                <c:manualLayout>
                  <c:x val="-0.11392404708449469"/>
                  <c:y val="-0.134563168395474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372033216260303"/>
                      <c:h val="5.273437175600567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533-4AB8-B2BA-5058F66853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Иные МБТ</c:v>
                </c:pt>
                <c:pt idx="2">
                  <c:v>Субсидии</c:v>
                </c:pt>
                <c:pt idx="3">
                  <c:v>Субвенции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12685.2</c:v>
                </c:pt>
                <c:pt idx="1">
                  <c:v>5389.8</c:v>
                </c:pt>
                <c:pt idx="2">
                  <c:v>1782</c:v>
                </c:pt>
                <c:pt idx="3">
                  <c:v>313.7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533-4AB8-B2BA-5058F66853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Исполнение расходов</a:t>
            </a:r>
            <a:r>
              <a:rPr lang="ru-RU" sz="2400" b="1" baseline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 разрезе мероприятий в % соотношении</a:t>
            </a:r>
          </a:p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</c:sideWall>
    <c:backWall>
      <c:thickness val="0"/>
      <c:spPr>
        <a:effectLst>
          <a:outerShdw sx="1000" sy="1000" algn="ctr" rotWithShape="0">
            <a:srgbClr val="000000"/>
          </a:outerShdw>
        </a:effectLst>
      </c:spPr>
    </c:backWall>
    <c:plotArea>
      <c:layout>
        <c:manualLayout>
          <c:layoutTarget val="inner"/>
          <c:xMode val="edge"/>
          <c:yMode val="edge"/>
          <c:x val="1.7169291338582676E-2"/>
          <c:y val="8.2219297337818201E-2"/>
          <c:w val="0.95088016732283465"/>
          <c:h val="0.51561904906994105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/>
              <c:tx>
                <c:rich>
                  <a:bodyPr anchor="t" anchorCtr="0"/>
                  <a:lstStyle/>
                  <a:p>
                    <a:pPr>
                      <a:defRPr sz="1800" b="1">
                        <a:solidFill>
                          <a:schemeClr val="accent5">
                            <a:lumMod val="75000"/>
                          </a:schemeClr>
                        </a:solidFill>
                      </a:defRPr>
                    </a:pP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2,8</a:t>
                    </a:r>
                    <a:r>
                      <a:rPr lang="en-US" sz="1800" b="1" baseline="0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numFmt formatCode="0.00%" sourceLinked="0"/>
              <c:spPr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A4A-41DA-8EED-CC8CD03F667B}"/>
                </c:ext>
              </c:extLst>
            </c:dLbl>
            <c:spPr>
              <a:scene3d>
                <a:camera prst="orthographicFront"/>
                <a:lightRig rig="threePt" dir="t"/>
              </a:scene3d>
              <a:sp3d>
                <a:bevelT w="6350"/>
              </a:sp3d>
            </c:spPr>
            <c:txPr>
              <a:bodyPr anchor="t" anchorCtr="0"/>
              <a:lstStyle/>
              <a:p>
                <a:pPr>
                  <a:defRPr sz="1800" b="1">
                    <a:solidFill>
                      <a:schemeClr val="accent5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#,##0.0</c:formatCode>
                <c:ptCount val="1"/>
                <c:pt idx="0">
                  <c:v>990.7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A4A-41DA-8EED-CC8CD03F667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Развитие физической культуры и массового спорта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A4A-41DA-8EED-CC8CD03F667B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3,2</a:t>
                    </a:r>
                    <a:r>
                      <a:rPr lang="en-US" sz="1800" b="1" baseline="0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A4A-41DA-8EED-CC8CD03F66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accent5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#,##0.0</c:formatCode>
                <c:ptCount val="1"/>
                <c:pt idx="0">
                  <c:v>1120.4000000000001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A4A-41DA-8EED-CC8CD03F667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Реализация мероприятий в области социальной политики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2,6</a:t>
                    </a:r>
                    <a:r>
                      <a:rPr lang="en-US" sz="1800" b="1" baseline="0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A4A-41DA-8EED-CC8CD03F66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accent5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#,##0.0</c:formatCode>
                <c:ptCount val="1"/>
                <c:pt idx="0">
                  <c:v>924.5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A4A-41DA-8EED-CC8CD03F667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Организация досуга, предоставление услуг организаций культуры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21,4 %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A4A-41DA-8EED-CC8CD03F66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accent5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#,##0.0</c:formatCode>
                <c:ptCount val="1"/>
                <c:pt idx="0">
                  <c:v>7510.7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3A4A-41DA-8EED-CC8CD03F667B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Организация благоустройства территории поселения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23,7 %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A4A-41DA-8EED-CC8CD03F66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accent5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#,##0.0</c:formatCode>
                <c:ptCount val="1"/>
                <c:pt idx="0">
                  <c:v>8325.5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A4A-41DA-8EED-CC8CD03F667B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Обеспечение надлежащего уровня эксплуатации муниципального имущества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0,8 %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A4A-41DA-8EED-CC8CD03F66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accent5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#,##0.0</c:formatCode>
                <c:ptCount val="1"/>
                <c:pt idx="0">
                  <c:v>281.60000000000002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3A4A-41DA-8EED-CC8CD03F667B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Обеспечение мероприятий по энергосбережению и повышению энергетической эффективности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1,4 %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A4A-41DA-8EED-CC8CD03F66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accent5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#,##0.0</c:formatCode>
                <c:ptCount val="1"/>
                <c:pt idx="0">
                  <c:v>497.8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A4A-41DA-8EED-CC8CD03F667B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Дорожная деятельность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10,6 %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E-3A4A-41DA-8EED-CC8CD03F66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accent5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Лист1!$I$2</c:f>
              <c:numCache>
                <c:formatCode>#,##0.0</c:formatCode>
                <c:ptCount val="1"/>
                <c:pt idx="0">
                  <c:v>3747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3A4A-41DA-8EED-CC8CD03F667B}"/>
            </c:ext>
          </c:extLst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Мероприятия по обеспечению первичных мер пожарной безопасности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0,7 %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3A4A-41DA-8EED-CC8CD03F66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accent5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Лист1!$J$2</c:f>
              <c:numCache>
                <c:formatCode>#,##0.0</c:formatCode>
                <c:ptCount val="1"/>
                <c:pt idx="0">
                  <c:v>259.5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3A4A-41DA-8EED-CC8CD03F667B}"/>
            </c:ext>
          </c:extLst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Реализация отдельных государственных полномочий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1,0 %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3A4A-41DA-8EED-CC8CD03F66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accent5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Лист1!$K$2</c:f>
              <c:numCache>
                <c:formatCode>#,##0.0</c:formatCode>
                <c:ptCount val="1"/>
                <c:pt idx="0">
                  <c:v>336.1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3A4A-41DA-8EED-CC8CD03F667B}"/>
            </c:ext>
          </c:extLst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Управление резервными средствами бюджета сельского поселения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 0,0</a:t>
                    </a:r>
                    <a:r>
                      <a:rPr lang="en-US" sz="1800" b="1" baseline="0" dirty="0">
                        <a:solidFill>
                          <a:schemeClr val="accent5">
                            <a:lumMod val="75000"/>
                          </a:schemeClr>
                        </a:solidFill>
                      </a:rPr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4-3A4A-41DA-8EED-CC8CD03F66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accent5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Лист1!$L$2</c:f>
              <c:numCache>
                <c:formatCode>#,##0.0</c:formatCode>
                <c:ptCount val="1"/>
                <c:pt idx="0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5-3A4A-41DA-8EED-CC8CD03F667B}"/>
            </c:ext>
          </c:extLst>
        </c:ser>
        <c:ser>
          <c:idx val="11"/>
          <c:order val="11"/>
          <c:tx>
            <c:strRef>
              <c:f>Лист1!$M$1</c:f>
              <c:strCache>
                <c:ptCount val="1"/>
                <c:pt idx="0">
                  <c:v>Обеспечение выполнения полномочий  органов местного самоуправления</c:v>
                </c:pt>
              </c:strCache>
            </c:strRef>
          </c:tx>
          <c:invertIfNegative val="0"/>
          <c:dLbls>
            <c:delete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Лист1!$M$2</c:f>
              <c:numCache>
                <c:formatCode>#,##0.0</c:formatCode>
                <c:ptCount val="1"/>
                <c:pt idx="0">
                  <c:v>11184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6-3A4A-41DA-8EED-CC8CD03F667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3744384"/>
        <c:axId val="124723200"/>
        <c:axId val="0"/>
      </c:bar3DChart>
      <c:catAx>
        <c:axId val="33744384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723200"/>
        <c:crosses val="autoZero"/>
        <c:auto val="1"/>
        <c:lblAlgn val="ctr"/>
        <c:lblOffset val="100"/>
        <c:noMultiLvlLbl val="0"/>
      </c:catAx>
      <c:valAx>
        <c:axId val="12472320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crossAx val="33744384"/>
        <c:crosses val="autoZero"/>
        <c:crossBetween val="between"/>
      </c:valAx>
      <c:spPr>
        <a:noFill/>
        <a:effectLst/>
      </c:spPr>
    </c:plotArea>
    <c:legend>
      <c:legendPos val="b"/>
      <c:layout>
        <c:manualLayout>
          <c:xMode val="edge"/>
          <c:yMode val="edge"/>
          <c:x val="0.10332808398950132"/>
          <c:y val="0.56219659899645325"/>
          <c:w val="0.6248020833333332"/>
          <c:h val="0.43780340100354675"/>
        </c:manualLayout>
      </c:layout>
      <c:overlay val="0"/>
      <c:txPr>
        <a:bodyPr/>
        <a:lstStyle/>
        <a:p>
          <a:pPr>
            <a:defRPr sz="1110" baseline="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Структура расходов по разделам сводной</a:t>
            </a:r>
            <a:r>
              <a:rPr lang="ru-RU" sz="2400" b="1" baseline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бюджетной росписи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Програмные расходы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4.1666666666666666E-3"/>
                  <c:y val="-5.64630066578832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668-4047-9CE7-32D93668B489}"/>
                </c:ext>
              </c:extLst>
            </c:dLbl>
            <c:dLbl>
              <c:idx val="1"/>
              <c:layout>
                <c:manualLayout>
                  <c:x val="-5.208333333333333E-3"/>
                  <c:y val="-4.2347254993412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668-4047-9CE7-32D93668B489}"/>
                </c:ext>
              </c:extLst>
            </c:dLbl>
            <c:dLbl>
              <c:idx val="2"/>
              <c:layout>
                <c:manualLayout>
                  <c:x val="1.041666666666666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668-4047-9CE7-32D93668B489}"/>
                </c:ext>
              </c:extLst>
            </c:dLbl>
            <c:dLbl>
              <c:idx val="3"/>
              <c:layout>
                <c:manualLayout>
                  <c:x val="-7.2916666666667049E-3"/>
                  <c:y val="-4.4111723951471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668-4047-9CE7-32D93668B489}"/>
                </c:ext>
              </c:extLst>
            </c:dLbl>
            <c:dLbl>
              <c:idx val="5"/>
              <c:layout>
                <c:manualLayout>
                  <c:x val="1.9791666666666666E-2"/>
                  <c:y val="-4.9405130825647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668-4047-9CE7-32D93668B489}"/>
                </c:ext>
              </c:extLst>
            </c:dLbl>
            <c:dLbl>
              <c:idx val="6"/>
              <c:layout>
                <c:manualLayout>
                  <c:x val="-1.2500000000000001E-2"/>
                  <c:y val="-4.4111723951471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668-4047-9CE7-32D93668B489}"/>
                </c:ext>
              </c:extLst>
            </c:dLbl>
            <c:dLbl>
              <c:idx val="7"/>
              <c:layout>
                <c:manualLayout>
                  <c:x val="-2.0833333333333715E-3"/>
                  <c:y val="-4.23472549934125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668-4047-9CE7-32D93668B4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Физическая культура и спорт</c:v>
                </c:pt>
                <c:pt idx="1">
                  <c:v>Социальная политика</c:v>
                </c:pt>
                <c:pt idx="2">
                  <c:v>Культура, кинематография</c:v>
                </c:pt>
                <c:pt idx="3">
                  <c:v>Образование</c:v>
                </c:pt>
                <c:pt idx="4">
                  <c:v>Жилищно-коммунальное хозяйство</c:v>
                </c:pt>
                <c:pt idx="5">
                  <c:v>Национальная экономика</c:v>
                </c:pt>
                <c:pt idx="6">
                  <c:v>Национальная безопасность и
правоохранительная деятельность</c:v>
                </c:pt>
                <c:pt idx="7">
                  <c:v>Национальные оборона</c:v>
                </c:pt>
                <c:pt idx="8">
                  <c:v>Общегосударственные вопросы</c:v>
                </c:pt>
              </c:strCache>
            </c:strRef>
          </c:cat>
          <c:val>
            <c:numRef>
              <c:f>Лист1!$B$2:$B$10</c:f>
              <c:numCache>
                <c:formatCode>#,##0.0</c:formatCode>
                <c:ptCount val="9"/>
                <c:pt idx="0">
                  <c:v>1120.4000000000001</c:v>
                </c:pt>
                <c:pt idx="1">
                  <c:v>924.5</c:v>
                </c:pt>
                <c:pt idx="2">
                  <c:v>7450.7</c:v>
                </c:pt>
                <c:pt idx="3">
                  <c:v>60</c:v>
                </c:pt>
                <c:pt idx="4">
                  <c:v>8607.1</c:v>
                </c:pt>
                <c:pt idx="5">
                  <c:v>4693.8999999999996</c:v>
                </c:pt>
                <c:pt idx="6">
                  <c:v>298.3</c:v>
                </c:pt>
                <c:pt idx="7">
                  <c:v>297.3</c:v>
                </c:pt>
                <c:pt idx="8">
                  <c:v>10734.9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668-4047-9CE7-32D93668B48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Непрограмные расходы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1874999999999922E-2"/>
                  <c:y val="-2.82315033289416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668-4047-9CE7-32D93668B489}"/>
                </c:ext>
              </c:extLst>
            </c:dLbl>
            <c:dLbl>
              <c:idx val="1"/>
              <c:layout>
                <c:manualLayout>
                  <c:x val="3.5416666666666631E-2"/>
                  <c:y val="-3.3524910203118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668-4047-9CE7-32D93668B489}"/>
                </c:ext>
              </c:extLst>
            </c:dLbl>
            <c:dLbl>
              <c:idx val="3"/>
              <c:layout>
                <c:manualLayout>
                  <c:x val="2.3958333333333335E-2"/>
                  <c:y val="-4.23472549934124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668-4047-9CE7-32D93668B489}"/>
                </c:ext>
              </c:extLst>
            </c:dLbl>
            <c:dLbl>
              <c:idx val="6"/>
              <c:layout>
                <c:manualLayout>
                  <c:x val="2.7083333333333334E-2"/>
                  <c:y val="-3.1760441245059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668-4047-9CE7-32D93668B489}"/>
                </c:ext>
              </c:extLst>
            </c:dLbl>
            <c:dLbl>
              <c:idx val="7"/>
              <c:layout>
                <c:manualLayout>
                  <c:x val="3.9583333333333297E-2"/>
                  <c:y val="-4.4111723951471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668-4047-9CE7-32D93668B4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Физическая культура и спорт</c:v>
                </c:pt>
                <c:pt idx="1">
                  <c:v>Социальная политика</c:v>
                </c:pt>
                <c:pt idx="2">
                  <c:v>Культура, кинематография</c:v>
                </c:pt>
                <c:pt idx="3">
                  <c:v>Образование</c:v>
                </c:pt>
                <c:pt idx="4">
                  <c:v>Жилищно-коммунальное хозяйство</c:v>
                </c:pt>
                <c:pt idx="5">
                  <c:v>Национальная экономика</c:v>
                </c:pt>
                <c:pt idx="6">
                  <c:v>Национальная безопасность и
правоохранительная деятельность</c:v>
                </c:pt>
                <c:pt idx="7">
                  <c:v>Национальные оборона</c:v>
                </c:pt>
                <c:pt idx="8">
                  <c:v>Общегосударственные вопросы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4" formatCode="#,##0.0">
                  <c:v>174.3</c:v>
                </c:pt>
                <c:pt idx="8" formatCode="#,##0.0">
                  <c:v>816.4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0668-4047-9CE7-32D93668B4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3231360"/>
        <c:axId val="124724352"/>
        <c:axId val="0"/>
      </c:bar3DChart>
      <c:catAx>
        <c:axId val="332313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724352"/>
        <c:crosses val="autoZero"/>
        <c:auto val="1"/>
        <c:lblAlgn val="r"/>
        <c:lblOffset val="100"/>
        <c:noMultiLvlLbl val="0"/>
      </c:catAx>
      <c:valAx>
        <c:axId val="1247243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231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0.84534</cdr:x>
      <cdr:y>0.14465</cdr:y>
    </cdr:from>
    <cdr:to>
      <cdr:x>0.98104</cdr:x>
      <cdr:y>0.36232</cdr:y>
    </cdr:to>
    <cdr:sp macro="" textlink="">
      <cdr:nvSpPr>
        <cdr:cNvPr id="2" name="Заголовок 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9562067" y="901401"/>
          <a:ext cx="1534910" cy="13563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b">
          <a:normAutofit fontScale="25000" lnSpcReduction="20000"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0.87079</cdr:x>
      <cdr:y>0.11929</cdr:y>
    </cdr:from>
    <cdr:to>
      <cdr:x>1</cdr:x>
      <cdr:y>0.16938</cdr:y>
    </cdr:to>
    <cdr:sp macro="" textlink="">
      <cdr:nvSpPr>
        <cdr:cNvPr id="3" name="Заголовок 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9849932" y="743356"/>
          <a:ext cx="1461534" cy="3121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b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b="1" dirty="0" err="1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rPr>
            <a:t>тыс.руб</a:t>
          </a:r>
          <a:r>
            <a: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rPr>
            <a:t>.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0.83056</cdr:x>
      <cdr:y>0.50311</cdr:y>
    </cdr:from>
    <cdr:to>
      <cdr:x>0.93472</cdr:x>
      <cdr:y>0.54559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0126132" y="3830867"/>
          <a:ext cx="1270000" cy="3234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b">
          <a:normAutofit fontScale="90000"/>
        </a:bodyPr>
        <a:lstStyle xmlns:a="http://schemas.openxmlformats.org/drawingml/2006/main">
          <a:lvl1pPr algn="ctr" defTabSz="914400" rtl="0" eaLnBrk="1" latinLnBrk="0" hangingPunct="1">
            <a:lnSpc>
              <a:spcPct val="90000"/>
            </a:lnSpc>
            <a:spcBef>
              <a:spcPct val="0"/>
            </a:spcBef>
            <a:buNone/>
            <a:defRPr sz="60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</a:lstStyle>
        <a:p xmlns:a="http://schemas.openxmlformats.org/drawingml/2006/main">
          <a: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</a:br>
          <a: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</a:br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0.82778</cdr:x>
      <cdr:y>0.02095</cdr:y>
    </cdr:from>
    <cdr:to>
      <cdr:x>1</cdr:x>
      <cdr:y>0.08703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0092294" y="146756"/>
          <a:ext cx="2099706" cy="4628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90000"/>
        </a:bodyPr>
        <a:lstStyle xmlns:a="http://schemas.openxmlformats.org/drawingml/2006/main">
          <a:lvl1pPr algn="l" defTabSz="914400" rtl="0" eaLnBrk="1" latinLnBrk="0" hangingPunct="1">
            <a:lnSpc>
              <a:spcPct val="90000"/>
            </a:lnSpc>
            <a:spcBef>
              <a:spcPct val="0"/>
            </a:spcBef>
            <a:buNone/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</a:lstStyle>
        <a:p xmlns:a="http://schemas.openxmlformats.org/drawingml/2006/main">
          <a:endParaRPr lang="ru-RU" b="1" i="1" dirty="0">
            <a:solidFill>
              <a:srgbClr val="002060"/>
            </a:solidFill>
            <a:latin typeface="Arial Narrow" panose="020B0606020202030204" pitchFamily="34" charset="0"/>
          </a:endParaRPr>
        </a:p>
        <a:p xmlns:a="http://schemas.openxmlformats.org/drawingml/2006/main">
          <a: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</a:br>
          <a:r>
            <a:rPr lang="ru-RU" dirty="0">
              <a:solidFill>
                <a:srgbClr val="002060"/>
              </a:solidFill>
              <a:latin typeface="Arial Narrow" panose="020B0606020202030204" pitchFamily="34" charset="0"/>
            </a:rPr>
            <a:t>      </a:t>
          </a:r>
          <a:r>
            <a:rPr lang="ru-RU" sz="2000" b="1" dirty="0">
              <a:solidFill>
                <a:schemeClr val="accent5">
                  <a:lumMod val="75000"/>
                </a:schemeClr>
              </a:solidFill>
              <a:latin typeface="Arial Narrow" panose="020B0606020202030204" pitchFamily="34" charset="0"/>
            </a:rPr>
            <a:t>31,8%</a:t>
          </a:r>
        </a:p>
      </cdr:txBody>
    </cdr:sp>
  </cdr:relSizeAnchor>
  <cdr:relSizeAnchor xmlns:cdr="http://schemas.openxmlformats.org/drawingml/2006/chartDrawing">
    <cdr:from>
      <cdr:x>0.00995</cdr:x>
      <cdr:y>0.67013</cdr:y>
    </cdr:from>
    <cdr:to>
      <cdr:x>0.05648</cdr:x>
      <cdr:y>1</cdr:y>
    </cdr:to>
    <cdr:sp macro="" textlink="">
      <cdr:nvSpPr>
        <cdr:cNvPr id="4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21355" y="5102578"/>
          <a:ext cx="567265" cy="25117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vert270" lIns="91440" tIns="45720" rIns="91440" bIns="45720" rtlCol="0" anchor="ctr">
          <a:normAutofit fontScale="90000"/>
        </a:bodyPr>
        <a:lstStyle xmlns:a="http://schemas.openxmlformats.org/drawingml/2006/main">
          <a:lvl1pPr algn="l" defTabSz="914400" rtl="0" eaLnBrk="1" latinLnBrk="0" hangingPunct="1">
            <a:lnSpc>
              <a:spcPct val="90000"/>
            </a:lnSpc>
            <a:spcBef>
              <a:spcPct val="0"/>
            </a:spcBef>
            <a:buNone/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</a:lstStyle>
        <a:p xmlns:a="http://schemas.openxmlformats.org/drawingml/2006/main">
          <a:pPr algn="ctr"/>
          <a: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</a:br>
          <a:endParaRPr lang="ru-RU" sz="1900" b="1" dirty="0">
            <a:solidFill>
              <a:schemeClr val="tx1">
                <a:lumMod val="95000"/>
                <a:lumOff val="5000"/>
              </a:schemeClr>
            </a:solidFill>
            <a:latin typeface="Arial Narrow" panose="020B0606020202030204" pitchFamily="34" charset="0"/>
          </a:endParaRPr>
        </a:p>
        <a:p xmlns:a="http://schemas.openxmlformats.org/drawingml/2006/main">
          <a:pPr algn="ctr"/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0.91134</cdr:x>
      <cdr:y>0.06416</cdr:y>
    </cdr:from>
    <cdr:to>
      <cdr:x>1</cdr:x>
      <cdr:y>0.09306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1161889" y="467522"/>
          <a:ext cx="1080911" cy="2106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90000"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b="1" i="1" dirty="0">
              <a:solidFill>
                <a:srgbClr val="002060"/>
              </a:solidFill>
              <a:latin typeface="Arial Narrow" panose="020B0606020202030204" pitchFamily="34" charset="0"/>
            </a:rPr>
          </a:br>
          <a:r>
            <a:rPr lang="ru-RU" sz="1800" b="1" i="1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rPr>
            <a:t>тыс. руб.</a:t>
          </a:r>
          <a: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  <a:t/>
          </a:r>
          <a:br>
            <a:rPr lang="ru-RU" i="1" dirty="0">
              <a:solidFill>
                <a:srgbClr val="002060"/>
              </a:solidFill>
              <a:latin typeface="Arial Narrow" panose="020B0606020202030204" pitchFamily="34" charset="0"/>
            </a:rPr>
          </a:br>
          <a:endParaRPr lang="ru-RU" i="1" dirty="0">
            <a:solidFill>
              <a:srgbClr val="002060"/>
            </a:solidFill>
            <a:latin typeface="Arial Narrow" panose="020B060602020203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FB260-4647-41CF-8E0B-CAC761EA6458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7C04E3-D3C3-49D4-8847-60A6307447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963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C04E3-D3C3-49D4-8847-60A6307447E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256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701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807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652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950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915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254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578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133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716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854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5ECB-79FF-436D-A74A-F9B3778F588E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980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85ECB-79FF-436D-A74A-F9B3778F588E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A6624-6336-433C-95F6-009F99023D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110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9634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3755" y="3780066"/>
            <a:ext cx="10001577" cy="1237209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b="1" i="1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>Отчет об исполнении бюджета сельского поселения Красноленинский за 2023 год</a:t>
            </a:r>
            <a:r>
              <a:rPr lang="ru-RU" i="1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i="1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i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086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9634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47997712"/>
              </p:ext>
            </p:extLst>
          </p:nvPr>
        </p:nvGraphicFramePr>
        <p:xfrm>
          <a:off x="440267" y="146756"/>
          <a:ext cx="11311466" cy="6231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12380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9634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267337975"/>
              </p:ext>
            </p:extLst>
          </p:nvPr>
        </p:nvGraphicFramePr>
        <p:xfrm>
          <a:off x="0" y="-37173"/>
          <a:ext cx="12192000" cy="6983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93710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199" y="-339634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496156" y="3932467"/>
            <a:ext cx="1461534" cy="31215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3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i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848406887"/>
              </p:ext>
            </p:extLst>
          </p:nvPr>
        </p:nvGraphicFramePr>
        <p:xfrm>
          <a:off x="372533" y="335844"/>
          <a:ext cx="3567289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796661880"/>
              </p:ext>
            </p:extLst>
          </p:nvPr>
        </p:nvGraphicFramePr>
        <p:xfrm>
          <a:off x="4312356" y="-102042"/>
          <a:ext cx="4162173" cy="6535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672634876"/>
              </p:ext>
            </p:extLst>
          </p:nvPr>
        </p:nvGraphicFramePr>
        <p:xfrm>
          <a:off x="8624711" y="79022"/>
          <a:ext cx="3567289" cy="5675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Заголовок 1"/>
          <p:cNvSpPr>
            <a:spLocks noGrp="1"/>
          </p:cNvSpPr>
          <p:nvPr/>
        </p:nvSpPr>
        <p:spPr>
          <a:xfrm>
            <a:off x="11245145" y="-204083"/>
            <a:ext cx="1080911" cy="204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b="1" i="1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sz="6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тыс. руб</a:t>
            </a:r>
            <a:r>
              <a:rPr lang="ru-RU" sz="1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.</a:t>
            </a:r>
            <a:r>
              <a:rPr lang="ru-RU" i="1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i="1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i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561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9634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1420811208"/>
              </p:ext>
            </p:extLst>
          </p:nvPr>
        </p:nvGraphicFramePr>
        <p:xfrm>
          <a:off x="1" y="-146756"/>
          <a:ext cx="12192000" cy="70047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48100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artinkis.cdnbro.com/posts/45327253-fony-dlia-delovoi-prezentatsii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9323"/>
            <a:ext cx="12192000" cy="719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770027603"/>
              </p:ext>
            </p:extLst>
          </p:nvPr>
        </p:nvGraphicFramePr>
        <p:xfrm>
          <a:off x="0" y="-112889"/>
          <a:ext cx="12192000" cy="7061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471847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</TotalTime>
  <Words>103</Words>
  <Application>Microsoft Office PowerPoint</Application>
  <PresentationFormat>Произвольный</PresentationFormat>
  <Paragraphs>46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Отчет об исполнении бюджета сельского поселения Красноленинский за 2023 год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Миценко И.С.</dc:creator>
  <cp:lastModifiedBy>Симонова М.Г.</cp:lastModifiedBy>
  <cp:revision>50</cp:revision>
  <dcterms:created xsi:type="dcterms:W3CDTF">2024-03-13T05:34:48Z</dcterms:created>
  <dcterms:modified xsi:type="dcterms:W3CDTF">2024-04-02T09:19:43Z</dcterms:modified>
</cp:coreProperties>
</file>